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sldIdLst>
    <p:sldId id="332" r:id="rId2"/>
    <p:sldId id="293" r:id="rId3"/>
    <p:sldId id="292" r:id="rId4"/>
    <p:sldId id="294" r:id="rId5"/>
    <p:sldId id="303" r:id="rId6"/>
    <p:sldId id="307" r:id="rId7"/>
    <p:sldId id="304" r:id="rId8"/>
    <p:sldId id="306" r:id="rId9"/>
    <p:sldId id="297" r:id="rId10"/>
    <p:sldId id="295" r:id="rId11"/>
    <p:sldId id="324" r:id="rId12"/>
    <p:sldId id="298" r:id="rId13"/>
    <p:sldId id="300" r:id="rId14"/>
    <p:sldId id="308" r:id="rId15"/>
    <p:sldId id="325" r:id="rId16"/>
    <p:sldId id="326" r:id="rId17"/>
    <p:sldId id="327" r:id="rId18"/>
    <p:sldId id="328" r:id="rId19"/>
    <p:sldId id="329" r:id="rId20"/>
    <p:sldId id="320" r:id="rId21"/>
    <p:sldId id="331" r:id="rId22"/>
    <p:sldId id="310" r:id="rId23"/>
    <p:sldId id="316" r:id="rId24"/>
    <p:sldId id="322" r:id="rId25"/>
    <p:sldId id="318" r:id="rId26"/>
    <p:sldId id="317" r:id="rId27"/>
    <p:sldId id="319" r:id="rId28"/>
    <p:sldId id="32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662E-FAF4-44BC-88B5-85A7CBFB6D30}" type="datetime1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7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8693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81876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97925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7648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5163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6450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0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6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CC46BD-96DB-CD14-B6CA-DEBD19700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737" y="5471427"/>
            <a:ext cx="2164268" cy="1097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CFA1DE-C23C-9465-DB14-7A72E0516F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5" y="5607396"/>
            <a:ext cx="1998972" cy="10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9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6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7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1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54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5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0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9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551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B5300-737D-AC54-75E5-5FBC3A61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433" y="629211"/>
            <a:ext cx="9404723" cy="224734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ESPERAR DURANTE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VIAJE DE REEMPLAZO TOTAL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CADERA OR RODILLA</a:t>
            </a:r>
          </a:p>
        </p:txBody>
      </p:sp>
      <p:pic>
        <p:nvPicPr>
          <p:cNvPr id="14" name="Content Placeholder 13" descr="Logo&#10;&#10;Description automatically generated">
            <a:extLst>
              <a:ext uri="{FF2B5EF4-FFF2-40B4-BE49-F238E27FC236}">
                <a16:creationId xmlns:a16="http://schemas.microsoft.com/office/drawing/2014/main" id="{35321BDC-54F3-D336-D08B-6DD47F15F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621" y="2209521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3859365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21F46-E33C-4E8C-8FEE-34503186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218" y="426066"/>
            <a:ext cx="7047345" cy="1641986"/>
          </a:xfrm>
        </p:spPr>
        <p:txBody>
          <a:bodyPr>
            <a:normAutofit/>
          </a:bodyPr>
          <a:lstStyle/>
          <a:p>
            <a:pPr algn="ctr"/>
            <a:r>
              <a:rPr lang="es-E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 Necesario para Después de la Cirugía</a:t>
            </a:r>
            <a:endParaRPr lang="en-CA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A44F9-8B9A-42BD-A376-F5A16454F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891" y="2068052"/>
            <a:ext cx="7333671" cy="380999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>
              <a:buClrTx/>
              <a:buFont typeface="Wingdings" panose="05000000000000000000" pitchFamily="2" charset="2"/>
              <a:buChar char="§"/>
            </a:pPr>
            <a:r>
              <a:rPr lang="es-ES" sz="26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en su casa hay escaleras, va a tener que asegurarse de tener disponible </a:t>
            </a:r>
            <a:r>
              <a:rPr lang="en-US" sz="26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muletas</a:t>
            </a:r>
          </a:p>
          <a:p>
            <a:pPr algn="l">
              <a:buClrTx/>
              <a:buFont typeface="Wingdings" panose="05000000000000000000" pitchFamily="2" charset="2"/>
              <a:buChar char="§"/>
            </a:pPr>
            <a:r>
              <a:rPr lang="es-ES" sz="26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sus escaleras tienen un pasamanos, en ese caso es posible usar un bastón y </a:t>
            </a:r>
            <a:r>
              <a:rPr lang="en-US" sz="26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6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pasamanos</a:t>
            </a:r>
            <a:r>
              <a:rPr lang="en-US" sz="26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buClrTx/>
              <a:buFont typeface="Wingdings" panose="05000000000000000000" pitchFamily="2" charset="2"/>
              <a:buChar char="§"/>
            </a:pPr>
            <a:r>
              <a:rPr lang="es-ES" sz="26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de irse a casa después de su cirugía, el equipo de fisioterapia lo estudiará de cómo se mueve y escogerá qué clase de equipo es seguro para su uso</a:t>
            </a:r>
            <a:r>
              <a:rPr lang="es-ES" sz="1900" b="0" i="0" u="none" strike="noStrike" baseline="0" dirty="0">
                <a:solidFill>
                  <a:schemeClr val="bg1"/>
                </a:solidFill>
                <a:latin typeface="ArialMT"/>
              </a:rPr>
              <a:t>.</a:t>
            </a:r>
            <a:endParaRPr lang="en-CA" sz="22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CA" sz="1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DBAE8B-C6A7-4141-BB9E-123EDFC8F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7" r="3635"/>
          <a:stretch/>
        </p:blipFill>
        <p:spPr>
          <a:xfrm>
            <a:off x="1123896" y="1186872"/>
            <a:ext cx="3030492" cy="448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15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BFCCE5-9848-86C4-6A84-ABCF3F39C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089" y="579492"/>
            <a:ext cx="3414010" cy="5551234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2222C5-166A-8697-D9DD-4244953A3F42}"/>
              </a:ext>
            </a:extLst>
          </p:cNvPr>
          <p:cNvSpPr txBox="1"/>
          <p:nvPr/>
        </p:nvSpPr>
        <p:spPr>
          <a:xfrm>
            <a:off x="591127" y="82671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</a:t>
            </a:r>
            <a:r>
              <a:rPr lang="en-U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sz="32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Escaleras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2C304-1DBC-80F7-7063-47CD4864A278}"/>
              </a:ext>
            </a:extLst>
          </p:cNvPr>
          <p:cNvSpPr txBox="1"/>
          <p:nvPr/>
        </p:nvSpPr>
        <p:spPr>
          <a:xfrm>
            <a:off x="512617" y="2200855"/>
            <a:ext cx="649316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400" b="0" i="0" u="none" strike="noStrike" baseline="0" dirty="0">
                <a:solidFill>
                  <a:schemeClr val="bg1"/>
                </a:solidFill>
                <a:latin typeface="ArialMT"/>
              </a:rPr>
              <a:t>Siempre debe tener ayuda en las escaleras cuando sea posible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sz="2400" b="0" i="0" u="none" strike="noStrike" baseline="0" dirty="0">
              <a:solidFill>
                <a:schemeClr val="bg1"/>
              </a:solidFill>
              <a:latin typeface="ArialM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400" b="0" i="0" u="none" strike="noStrike" baseline="0" dirty="0">
                <a:solidFill>
                  <a:schemeClr val="bg1"/>
                </a:solidFill>
                <a:latin typeface="ArialMT"/>
              </a:rPr>
              <a:t>Usar el pasamanos siempre que sea posible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sz="2400" b="0" i="0" u="none" strike="noStrike" baseline="0" dirty="0">
              <a:solidFill>
                <a:schemeClr val="bg1"/>
              </a:solidFill>
              <a:latin typeface="ArialM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400" b="0" i="0" u="none" strike="noStrike" baseline="0" dirty="0">
                <a:solidFill>
                  <a:schemeClr val="bg1"/>
                </a:solidFill>
                <a:latin typeface="ArialMT"/>
              </a:rPr>
              <a:t>Muletas son necesarias para las escaleras, a no ser de que su fisioterapeuta le informe que puede usar un bastón y el pasamanos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27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37EE-F38C-4E0B-B725-7914E32C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361" y="609601"/>
            <a:ext cx="5837072" cy="1995054"/>
          </a:xfrm>
        </p:spPr>
        <p:txBody>
          <a:bodyPr>
            <a:normAutofit/>
          </a:bodyPr>
          <a:lstStyle/>
          <a:p>
            <a:pPr algn="ctr"/>
            <a:r>
              <a:rPr lang="es-E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subir escaleras después de la cirugía</a:t>
            </a:r>
            <a:br>
              <a:rPr lang="es-ES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C6B0C-6B6E-4210-8EA5-EE55CFBA5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198" y="2087419"/>
            <a:ext cx="5837072" cy="35837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CA" dirty="0"/>
          </a:p>
          <a:p>
            <a:pPr algn="l">
              <a:buClrTx/>
              <a:buFont typeface="Wingdings" panose="05000000000000000000" pitchFamily="2" charset="2"/>
              <a:buChar char="§"/>
            </a:pPr>
            <a:r>
              <a:rPr lang="es-ES" sz="2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está subiendo las escalas, su pierna buena (la no operada) será la que </a:t>
            </a:r>
            <a:r>
              <a:rPr lang="en-US" sz="28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empieza</a:t>
            </a:r>
            <a:endParaRPr lang="en-US" sz="2800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Tx/>
              <a:buFont typeface="Wingdings" panose="05000000000000000000" pitchFamily="2" charset="2"/>
              <a:buChar char="§"/>
            </a:pPr>
            <a:endParaRPr lang="en-US" sz="2800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Tx/>
              <a:buFont typeface="Wingdings" panose="05000000000000000000" pitchFamily="2" charset="2"/>
              <a:buChar char="§"/>
            </a:pPr>
            <a:r>
              <a:rPr lang="es-ES" sz="2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 muletas o bastón siempre se queda con la pierna operada</a:t>
            </a:r>
            <a:endParaRPr lang="en-C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pic>
        <p:nvPicPr>
          <p:cNvPr id="7" name="Picture 6" descr="A picture containing person, floor, indoor, person&#10;&#10;Description automatically generated">
            <a:extLst>
              <a:ext uri="{FF2B5EF4-FFF2-40B4-BE49-F238E27FC236}">
                <a16:creationId xmlns:a16="http://schemas.microsoft.com/office/drawing/2014/main" id="{49EE1DAC-347A-4D05-97E4-B442ECC4E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8"/>
          <a:stretch/>
        </p:blipFill>
        <p:spPr>
          <a:xfrm>
            <a:off x="462567" y="544944"/>
            <a:ext cx="5068420" cy="57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14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9CAAD-F2D1-4D8B-9E73-B945DB487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05" y="832466"/>
            <a:ext cx="5696452" cy="977861"/>
          </a:xfrm>
        </p:spPr>
        <p:txBody>
          <a:bodyPr>
            <a:normAutofit/>
          </a:bodyPr>
          <a:lstStyle/>
          <a:p>
            <a:pPr algn="ctr"/>
            <a:r>
              <a:rPr lang="en-U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n-US" sz="32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</a:t>
            </a:r>
            <a:r>
              <a:rPr lang="en-U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escaleras</a:t>
            </a:r>
            <a:endParaRPr lang="en-CA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2C202-3D96-4834-ACE9-B72E46F9F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05" y="2235201"/>
            <a:ext cx="6325754" cy="29833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ClrTx/>
              <a:buFont typeface="Wingdings" panose="05000000000000000000" pitchFamily="2" charset="2"/>
              <a:buChar char="§"/>
            </a:pPr>
            <a:r>
              <a:rPr lang="es-ES" sz="2800" b="0" i="0" u="none" strike="noStrike" baseline="0" dirty="0">
                <a:solidFill>
                  <a:schemeClr val="bg1"/>
                </a:solidFill>
                <a:latin typeface="ArialMT"/>
              </a:rPr>
              <a:t>Cuando está bajando las escaleras, la pierna operada es la que empieza</a:t>
            </a:r>
          </a:p>
          <a:p>
            <a:pPr algn="l">
              <a:buClrTx/>
              <a:buFont typeface="Wingdings" panose="05000000000000000000" pitchFamily="2" charset="2"/>
              <a:buChar char="§"/>
            </a:pPr>
            <a:r>
              <a:rPr lang="es-ES" sz="2800" b="0" i="0" u="none" strike="noStrike" baseline="0" dirty="0">
                <a:solidFill>
                  <a:schemeClr val="bg1"/>
                </a:solidFill>
                <a:latin typeface="ArialMT"/>
              </a:rPr>
              <a:t>Sus muletas o bastón siempre se quedan con la pierna buena, (no operada)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 descr="A picture containing floor, person, wall, indoor&#10;&#10;Description automatically generated">
            <a:extLst>
              <a:ext uri="{FF2B5EF4-FFF2-40B4-BE49-F238E27FC236}">
                <a16:creationId xmlns:a16="http://schemas.microsoft.com/office/drawing/2014/main" id="{DB8FE35A-88BC-4F96-A620-C2D85D57E0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r="13407"/>
          <a:stretch/>
        </p:blipFill>
        <p:spPr>
          <a:xfrm>
            <a:off x="7298536" y="711201"/>
            <a:ext cx="4331855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2455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7AB39-B79D-4EA0-8432-1372B496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20" y="480427"/>
            <a:ext cx="9404723" cy="775718"/>
          </a:xfrm>
        </p:spPr>
        <p:txBody>
          <a:bodyPr/>
          <a:lstStyle/>
          <a:p>
            <a:r>
              <a:rPr lang="en-US" sz="32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Ejercicios</a:t>
            </a:r>
            <a:r>
              <a:rPr lang="en-U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 </a:t>
            </a:r>
            <a:r>
              <a:rPr lang="en-US" sz="32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operatorios</a:t>
            </a:r>
            <a:endParaRPr lang="en-CA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E069D-084B-4B4C-AB33-BB2C4BEF1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6" y="1766590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ClrTx/>
              <a:buFont typeface="Wingdings" panose="05000000000000000000" pitchFamily="2" charset="2"/>
              <a:buChar char="§"/>
            </a:pPr>
            <a:r>
              <a:rPr lang="es-E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Habrán 5 ejercicios que tendrá que realizar después de su cirugía de reemplazo 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</a:t>
            </a:r>
            <a:r>
              <a:rPr lang="en-US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rodilla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cadera</a:t>
            </a:r>
            <a:endParaRPr lang="en-US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Tx/>
              <a:buFont typeface="Wingdings" panose="05000000000000000000" pitchFamily="2" charset="2"/>
              <a:buChar char="§"/>
            </a:pPr>
            <a:r>
              <a:rPr lang="es-E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repeticiones de cada ejercicio se </a:t>
            </a:r>
            <a:r>
              <a:rPr lang="es-ES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deberan</a:t>
            </a:r>
            <a:r>
              <a:rPr lang="es-E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hacer de 3 a 5 veces al </a:t>
            </a:r>
            <a:r>
              <a:rPr lang="es-ES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endParaRPr lang="es-ES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Tx/>
              <a:buFont typeface="Wingdings" panose="05000000000000000000" pitchFamily="2" charset="2"/>
              <a:buChar char="§"/>
            </a:pPr>
            <a:r>
              <a:rPr lang="es-E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pacientes que están teniendo REEMPLAZO DE RODILLA se les pedirá que doblen su rodilla de manera frecuente durante el </a:t>
            </a:r>
            <a:r>
              <a:rPr lang="es-ES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endParaRPr lang="es-ES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Tx/>
              <a:buFont typeface="Wingdings" panose="05000000000000000000" pitchFamily="2" charset="2"/>
              <a:buChar char="§"/>
            </a:pPr>
            <a:r>
              <a:rPr lang="es-E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pacientes que están teniendo REEMPLAZO DE CADERA 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s-ES" sz="20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S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deben forzar su </a:t>
            </a:r>
            <a:r>
              <a:rPr lang="es-E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rango de movimiento por las primeras seis semanas después de la cirugía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s-E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Algunos pacientes pueden tener restricciones adicionales de </a:t>
            </a:r>
            <a:r>
              <a:rPr lang="es-ES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0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lexionar</a:t>
            </a:r>
            <a:r>
              <a:rPr lang="en-US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cadera más allá de 90 grados por las primeras seis semanas</a:t>
            </a:r>
            <a:endParaRPr lang="en-C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DD197-29E7-46A6-BD94-DC392483D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241" y="798841"/>
            <a:ext cx="2393739" cy="2018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3A63CE-BF93-457A-AC40-8CE6CE53B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7567" y="3699803"/>
            <a:ext cx="2366909" cy="201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90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02807-BDD0-B81B-2977-6FC2BA4F8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Ejercicios</a:t>
            </a:r>
            <a:r>
              <a:rPr lang="en-U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 </a:t>
            </a:r>
            <a:r>
              <a:rPr lang="en-US" sz="32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Operatorios</a:t>
            </a:r>
            <a:r>
              <a:rPr lang="en-U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#1</a:t>
            </a:r>
            <a:br>
              <a:rPr lang="en-U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Flexiones</a:t>
            </a:r>
            <a:r>
              <a:rPr lang="en-U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tobillo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BE1F546F-DC7C-D615-C0B9-4EF50AC34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735" y="2157756"/>
            <a:ext cx="4553638" cy="3662018"/>
          </a:xfrm>
          <a:prstGeom prst="rect">
            <a:avLst/>
          </a:prstGeom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9BE463-5717-8D60-0978-E9216E1A174F}"/>
              </a:ext>
            </a:extLst>
          </p:cNvPr>
          <p:cNvSpPr txBox="1"/>
          <p:nvPr/>
        </p:nvSpPr>
        <p:spPr>
          <a:xfrm>
            <a:off x="397163" y="2477917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s-ES" sz="2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Flexione su tobillo de arriba hacia abajo por un minuto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s-ES" sz="2800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s-ES" sz="2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Haga esto durante el día para mantener buena circulación </a:t>
            </a:r>
            <a:r>
              <a:rPr lang="es-ES" sz="2800" b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s-ES" sz="2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parte baja de </a:t>
            </a:r>
            <a:r>
              <a:rPr lang="en-US" sz="2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 </a:t>
            </a:r>
            <a:r>
              <a:rPr lang="en-US" sz="28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piernas</a:t>
            </a:r>
            <a:endParaRPr lang="en-CA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435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FF875-5960-42A1-C9A6-DFCDC13EB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</a:t>
            </a:r>
            <a:r>
              <a:rPr lang="en-U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 </a:t>
            </a:r>
            <a:r>
              <a:rPr lang="en-US" sz="32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Operatorio</a:t>
            </a:r>
            <a:r>
              <a:rPr lang="en-U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#2</a:t>
            </a:r>
            <a:br>
              <a:rPr lang="en-U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Estiramientos</a:t>
            </a:r>
            <a:r>
              <a:rPr lang="en-U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pantorrilla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525EBB-89BA-97F5-1D33-8C2A24080549}"/>
              </a:ext>
            </a:extLst>
          </p:cNvPr>
          <p:cNvSpPr txBox="1"/>
          <p:nvPr/>
        </p:nvSpPr>
        <p:spPr>
          <a:xfrm>
            <a:off x="405534" y="1880967"/>
            <a:ext cx="6096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Acostado o medio sentado en la cama con las piernas estiradas hacia el frente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s-ES" sz="2000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Usando una correa o una cuerda firme alrededor de su pie y sosteniendo los </a:t>
            </a:r>
            <a:r>
              <a:rPr lang="en-US" sz="20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extremos</a:t>
            </a:r>
            <a:r>
              <a:rPr lang="en-US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sus manos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s-ES" sz="2000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Jale el pie hacia su cabeza manteniendo la rodilla extendida, usted sentirá un estiramiento detrás de su rodilla o en la parte baja de su pierna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s-ES" sz="2000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sz="20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Sostengalo</a:t>
            </a:r>
            <a:r>
              <a:rPr lang="es-ES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10 segundos y después relájese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s-ES" sz="2000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Repita este ejercicio 10 veces</a:t>
            </a:r>
            <a:endParaRPr lang="en-C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8F9EA052-B4E3-F048-AFD8-59E3EE0EA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606" y="3059971"/>
            <a:ext cx="5451627" cy="24804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12749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18089-D8BC-D242-AFE5-8A37C9A8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84" y="415773"/>
            <a:ext cx="9404723" cy="1400530"/>
          </a:xfrm>
        </p:spPr>
        <p:txBody>
          <a:bodyPr/>
          <a:lstStyle/>
          <a:p>
            <a:pPr algn="l"/>
            <a:r>
              <a:rPr lang="en-US" sz="32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</a:t>
            </a:r>
            <a:r>
              <a:rPr lang="en-U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 </a:t>
            </a:r>
            <a:r>
              <a:rPr lang="en-US" sz="32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Operatorio</a:t>
            </a:r>
            <a:r>
              <a:rPr lang="en-U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#3</a:t>
            </a:r>
            <a:br>
              <a:rPr lang="en-U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Contracciones</a:t>
            </a:r>
            <a:r>
              <a:rPr lang="en-U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32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muslo</a:t>
            </a:r>
            <a:r>
              <a:rPr lang="en-U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músculo</a:t>
            </a:r>
            <a:r>
              <a:rPr lang="en-U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quadricep)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B11D09-4820-4CF1-823B-88C5EB758CA4}"/>
              </a:ext>
            </a:extLst>
          </p:cNvPr>
          <p:cNvSpPr txBox="1"/>
          <p:nvPr/>
        </p:nvSpPr>
        <p:spPr>
          <a:xfrm>
            <a:off x="304366" y="2364042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Acostado o medio sentado en su cama con las piernas estiradas al frente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s-ES" sz="2400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Flexione su muslo (muslo </a:t>
            </a:r>
            <a:r>
              <a:rPr lang="es-ES" sz="2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quadricep</a:t>
            </a:r>
            <a:r>
              <a:rPr lang="es-E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tratando de presionar la parte de atrás de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su rodilla hacia la cama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s-ES" sz="2400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 le ayudará a activar su músculo después de la cirugía</a:t>
            </a:r>
          </a:p>
        </p:txBody>
      </p:sp>
      <p:pic>
        <p:nvPicPr>
          <p:cNvPr id="5" name="Picture 4" descr="A picture containing person, indoor, person&#10;&#10;Description automatically generated">
            <a:extLst>
              <a:ext uri="{FF2B5EF4-FFF2-40B4-BE49-F238E27FC236}">
                <a16:creationId xmlns:a16="http://schemas.microsoft.com/office/drawing/2014/main" id="{120B0E26-C204-D168-E0C2-7812101F2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789" y="2346878"/>
            <a:ext cx="5451627" cy="33936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00057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7F95B-F683-F9A5-5101-664892E02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274" y="399843"/>
            <a:ext cx="9404723" cy="902484"/>
          </a:xfrm>
        </p:spPr>
        <p:txBody>
          <a:bodyPr/>
          <a:lstStyle/>
          <a:p>
            <a:r>
              <a:rPr lang="en-C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Operative Exercise #4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0C7F44-41A3-248E-78FF-D2B84E081FCC}"/>
              </a:ext>
            </a:extLst>
          </p:cNvPr>
          <p:cNvSpPr txBox="1"/>
          <p:nvPr/>
        </p:nvSpPr>
        <p:spPr>
          <a:xfrm>
            <a:off x="415202" y="1141121"/>
            <a:ext cx="6096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Acostado o medio sentado en su cama con las piernas estiradas al frente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s-ES" sz="2000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Descanse su rodilla en un rollo de 15 centímetros (6 pulgadas)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s-ES" sz="2000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Eleve su pie mientras mantiene el peso de la parte de atrás de su rodilla en el </a:t>
            </a:r>
            <a:r>
              <a:rPr lang="en-US" sz="20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rollo</a:t>
            </a:r>
            <a:endParaRPr lang="en-US" sz="2000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000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usted no es capaz de elevar su pie, use una cuerda o correa sólida alrededor  de su pie para ayudar a hacer este movimiento con sus manos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s-ES" sz="2000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 le ayudará a activar sus músculos de la pierna (</a:t>
            </a:r>
            <a:r>
              <a:rPr lang="es-ES" sz="20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quadricep</a:t>
            </a:r>
            <a:r>
              <a:rPr lang="es-ES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s-ES" sz="2000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Mantenga su pie elevado por 5 segundos, repita 10 veces</a:t>
            </a:r>
            <a:endParaRPr lang="en-C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person, wall, indoor&#10;&#10;Description automatically generated">
            <a:extLst>
              <a:ext uri="{FF2B5EF4-FFF2-40B4-BE49-F238E27FC236}">
                <a16:creationId xmlns:a16="http://schemas.microsoft.com/office/drawing/2014/main" id="{02A57910-D832-4AED-0610-304A2B191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566" y="2217908"/>
            <a:ext cx="5451627" cy="301126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19958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9D5D4-9A6D-EE11-2840-8D9F307DB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29" y="309041"/>
            <a:ext cx="9404723" cy="1400530"/>
          </a:xfrm>
        </p:spPr>
        <p:txBody>
          <a:bodyPr/>
          <a:lstStyle/>
          <a:p>
            <a:pPr algn="l"/>
            <a:r>
              <a:rPr lang="en-US" sz="32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</a:t>
            </a:r>
            <a:r>
              <a:rPr lang="en-U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 </a:t>
            </a:r>
            <a:r>
              <a:rPr lang="en-US" sz="32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Operatorio</a:t>
            </a:r>
            <a:r>
              <a:rPr lang="en-U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#5</a:t>
            </a:r>
            <a:br>
              <a:rPr lang="en-U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Flexiones de Rodilla y Cadera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wall, indoor, person&#10;&#10;Description automatically generated">
            <a:extLst>
              <a:ext uri="{FF2B5EF4-FFF2-40B4-BE49-F238E27FC236}">
                <a16:creationId xmlns:a16="http://schemas.microsoft.com/office/drawing/2014/main" id="{FF7EE489-5D1C-388C-FABD-E8253DFA0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56" y="750225"/>
            <a:ext cx="5451548" cy="3662018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2893D0-EF0D-079F-8DC7-C8DA94D0880F}"/>
              </a:ext>
            </a:extLst>
          </p:cNvPr>
          <p:cNvSpPr txBox="1"/>
          <p:nvPr/>
        </p:nvSpPr>
        <p:spPr>
          <a:xfrm>
            <a:off x="396729" y="1378312"/>
            <a:ext cx="666865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Acostado o medio sentado en su cama con las piernas estiradas al frente suyo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s-ES" sz="2000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Envuelva una cuerda sólida alrededor del pie y </a:t>
            </a:r>
            <a:r>
              <a:rPr lang="es-ES" sz="20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sostengalo</a:t>
            </a:r>
            <a:r>
              <a:rPr lang="es-ES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sus manos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s-ES" sz="2000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Deslice el talón hacia arriba ayudándose con la cuerda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s-ES" sz="2000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sz="20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Sostengalo</a:t>
            </a:r>
            <a:r>
              <a:rPr lang="es-ES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5 segundos, repetir 10 veces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s-ES" sz="2000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Usando una bolsa plástica debajo de su pie puede ayudar a que el pie se deslice más fácil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está trabajando la </a:t>
            </a:r>
            <a:r>
              <a:rPr lang="es-ES" sz="20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rodilla</a:t>
            </a:r>
            <a:r>
              <a:rPr lang="es-ES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jale hasta el máximo rango movimiento de la </a:t>
            </a:r>
            <a:r>
              <a:rPr lang="en-US" sz="20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rodilla</a:t>
            </a:r>
            <a:endParaRPr lang="en-US" sz="2000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está trabajando en su </a:t>
            </a:r>
            <a:r>
              <a:rPr lang="es-ES" sz="20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cadera</a:t>
            </a:r>
            <a:r>
              <a:rPr lang="es-ES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SUAVEMENTE doble </a:t>
            </a:r>
            <a:r>
              <a:rPr lang="es-ES" sz="2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cadera </a:t>
            </a:r>
            <a:r>
              <a:rPr lang="es-ES" sz="20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</a:t>
            </a:r>
            <a:r>
              <a:rPr lang="en-US" sz="20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forzarla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84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4BBB-8DDE-45F4-8CF2-EEAC4E8AF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s-ES" sz="4400" b="1" i="0" u="none" strike="noStrike" baseline="0" dirty="0">
                <a:solidFill>
                  <a:schemeClr val="bg1"/>
                </a:solidFill>
                <a:latin typeface="Arial-BoldMT"/>
              </a:rPr>
              <a:t>Sistemas de Apoyo para la Casa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D6EE0-9AD1-4273-9682-0247A2ACD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81" y="1803807"/>
            <a:ext cx="5965394" cy="4196185"/>
          </a:xfrm>
        </p:spPr>
        <p:txBody>
          <a:bodyPr>
            <a:normAutofit/>
          </a:bodyPr>
          <a:lstStyle/>
          <a:p>
            <a:pPr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400" b="0" i="0" u="none" strike="noStrike" baseline="0" dirty="0">
                <a:solidFill>
                  <a:schemeClr val="bg1"/>
                </a:solidFill>
                <a:latin typeface="ArialMT"/>
              </a:rPr>
              <a:t>Usted va a necesitar compañía/ayuda en la casa hasta que se pueda mover por </a:t>
            </a:r>
            <a:r>
              <a:rPr lang="en-US" sz="2400" b="0" i="0" u="none" strike="noStrike" baseline="0" dirty="0" err="1">
                <a:solidFill>
                  <a:schemeClr val="bg1"/>
                </a:solidFill>
                <a:latin typeface="ArialMT"/>
              </a:rPr>
              <a:t>su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US" sz="2400" b="0" i="0" u="none" strike="noStrike" baseline="0" dirty="0" err="1">
                <a:solidFill>
                  <a:schemeClr val="bg1"/>
                </a:solidFill>
                <a:latin typeface="ArialMT"/>
              </a:rPr>
              <a:t>cuenta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ArialMT"/>
              </a:rPr>
              <a:t>.</a:t>
            </a:r>
          </a:p>
          <a:p>
            <a:pPr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400" b="0" i="0" u="none" strike="noStrike" baseline="0" dirty="0">
                <a:solidFill>
                  <a:schemeClr val="bg1"/>
                </a:solidFill>
                <a:latin typeface="ArialMT"/>
              </a:rPr>
              <a:t>Va a necesitar ayuda por un par de días </a:t>
            </a:r>
            <a:r>
              <a:rPr lang="es-ES" sz="2400" b="0" i="0" u="none" strike="noStrike" baseline="0" dirty="0" err="1">
                <a:solidFill>
                  <a:schemeClr val="bg1"/>
                </a:solidFill>
                <a:latin typeface="ArialMT"/>
              </a:rPr>
              <a:t>ó</a:t>
            </a:r>
            <a:r>
              <a:rPr lang="es-ES" sz="2400" b="0" i="0" u="none" strike="noStrike" baseline="0" dirty="0">
                <a:solidFill>
                  <a:schemeClr val="bg1"/>
                </a:solidFill>
                <a:latin typeface="ArialMT"/>
              </a:rPr>
              <a:t> hasta varias semanas dependiendo en la clase de persona o cirugía que se ha llevado a cabo.</a:t>
            </a:r>
          </a:p>
          <a:p>
            <a:pPr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400" b="0" i="0" u="none" strike="noStrike" baseline="0" dirty="0">
                <a:solidFill>
                  <a:schemeClr val="bg1"/>
                </a:solidFill>
                <a:latin typeface="ArialMT"/>
              </a:rPr>
              <a:t>Si su movilidad ya era limitada antes de la cirugía, planee en tener ayuda por un periodo de tiempo más largo.</a:t>
            </a:r>
            <a:endParaRPr lang="en-CA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70B69-2181-4EB5-ADA7-EE5928144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531" y="1535393"/>
            <a:ext cx="4008888" cy="40088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5106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0181-F1DB-4068-A75B-0600B9CD2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Elevación</a:t>
            </a:r>
            <a:r>
              <a:rPr lang="en-U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32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Hielo</a:t>
            </a:r>
            <a:endParaRPr lang="en-CA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91F65-22FE-45F8-9F4B-0165425D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152983"/>
            <a:ext cx="9319925" cy="3102196"/>
          </a:xfrm>
        </p:spPr>
        <p:txBody>
          <a:bodyPr>
            <a:normAutofit/>
          </a:bodyPr>
          <a:lstStyle/>
          <a:p>
            <a:pPr algn="l">
              <a:buClrTx/>
              <a:buFont typeface="Wingdings" panose="05000000000000000000" pitchFamily="2" charset="2"/>
              <a:buChar char="§"/>
            </a:pPr>
            <a:r>
              <a:rPr lang="es-E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Eleve sus piernas sobre el nivel del corazón de 20 a 30 minutos varias veces al día para controlar la hinchazón/inflamación</a:t>
            </a:r>
          </a:p>
          <a:p>
            <a:pPr algn="l">
              <a:buClrTx/>
              <a:buFont typeface="Wingdings" panose="05000000000000000000" pitchFamily="2" charset="2"/>
              <a:buChar char="§"/>
            </a:pPr>
            <a:r>
              <a:rPr lang="es-E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Colocando hielo también le ayudará para controlar el dolor</a:t>
            </a:r>
          </a:p>
          <a:p>
            <a:pPr algn="l">
              <a:buClrTx/>
              <a:buFont typeface="Wingdings" panose="05000000000000000000" pitchFamily="2" charset="2"/>
              <a:buChar char="§"/>
            </a:pPr>
            <a:r>
              <a:rPr lang="es-E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Asegúrese que su herida se mantenga limpia y seca!</a:t>
            </a:r>
          </a:p>
          <a:p>
            <a:pPr algn="l">
              <a:buClrTx/>
              <a:buFont typeface="Wingdings" panose="05000000000000000000" pitchFamily="2" charset="2"/>
              <a:buChar char="§"/>
            </a:pPr>
            <a:r>
              <a:rPr lang="es-E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hielo debajo de la rodilla </a:t>
            </a:r>
            <a:r>
              <a:rPr lang="es-E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</a:t>
            </a:r>
            <a:r>
              <a:rPr lang="es-E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permitido por pequeños periodos de tiempo</a:t>
            </a:r>
            <a:endParaRPr lang="en-C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8" descr="Angry face outline with solid fill">
            <a:extLst>
              <a:ext uri="{FF2B5EF4-FFF2-40B4-BE49-F238E27FC236}">
                <a16:creationId xmlns:a16="http://schemas.microsoft.com/office/drawing/2014/main" id="{33FD0636-2CA2-4623-B19A-99A0B5831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97644" y="4612340"/>
            <a:ext cx="914400" cy="914400"/>
          </a:xfrm>
          <a:prstGeom prst="rect">
            <a:avLst/>
          </a:prstGeom>
        </p:spPr>
      </p:pic>
      <p:pic>
        <p:nvPicPr>
          <p:cNvPr id="7" name="Picture 6" descr="A person holding a balloon&#10;&#10;Description automatically generated with low confidence">
            <a:extLst>
              <a:ext uri="{FF2B5EF4-FFF2-40B4-BE49-F238E27FC236}">
                <a16:creationId xmlns:a16="http://schemas.microsoft.com/office/drawing/2014/main" id="{F0668F79-B945-28D1-C768-B7743F596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627" y="3474939"/>
            <a:ext cx="5451627" cy="318920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29518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0181-F1DB-4068-A75B-0600B9CD2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Posiciones de Reposo después de la Cirugía</a:t>
            </a:r>
            <a:endParaRPr lang="en-CA" sz="8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91F65-22FE-45F8-9F4B-0165425D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31259"/>
            <a:ext cx="9319925" cy="4195481"/>
          </a:xfrm>
        </p:spPr>
        <p:txBody>
          <a:bodyPr>
            <a:normAutofit/>
          </a:bodyPr>
          <a:lstStyle/>
          <a:p>
            <a:pPr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Elevar la pierna es recomendado</a:t>
            </a:r>
          </a:p>
          <a:p>
            <a:pPr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Mantener la pierna estirada es muy importante</a:t>
            </a:r>
          </a:p>
          <a:p>
            <a:pPr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una almohada directamente debajo de su rodilla (para que la rodilla esté en una posición doblada) puede interrumpir como se cura su rodilla</a:t>
            </a:r>
          </a:p>
          <a:p>
            <a:pPr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descanse su rodilla sobre una almohada</a:t>
            </a:r>
            <a:endParaRPr lang="en-CA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125D04-EE58-2D3A-1A3F-167E6AED28F1}"/>
              </a:ext>
            </a:extLst>
          </p:cNvPr>
          <p:cNvGrpSpPr/>
          <p:nvPr/>
        </p:nvGrpSpPr>
        <p:grpSpPr>
          <a:xfrm>
            <a:off x="7204365" y="3499837"/>
            <a:ext cx="4905508" cy="3009832"/>
            <a:chOff x="7278254" y="3729593"/>
            <a:chExt cx="4665363" cy="2679894"/>
          </a:xfrm>
        </p:grpSpPr>
        <p:pic>
          <p:nvPicPr>
            <p:cNvPr id="5" name="Picture 4" descr="A picture containing indoor&#10;&#10;Description automatically generated">
              <a:extLst>
                <a:ext uri="{FF2B5EF4-FFF2-40B4-BE49-F238E27FC236}">
                  <a16:creationId xmlns:a16="http://schemas.microsoft.com/office/drawing/2014/main" id="{0D0B7FD9-00CA-4557-A587-2A2E764B9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254" y="3729593"/>
              <a:ext cx="4665363" cy="2679894"/>
            </a:xfrm>
            <a:prstGeom prst="rect">
              <a:avLst/>
            </a:prstGeom>
          </p:spPr>
        </p:pic>
        <p:pic>
          <p:nvPicPr>
            <p:cNvPr id="9" name="Graphic 8" descr="Angry face outline with solid fill">
              <a:extLst>
                <a:ext uri="{FF2B5EF4-FFF2-40B4-BE49-F238E27FC236}">
                  <a16:creationId xmlns:a16="http://schemas.microsoft.com/office/drawing/2014/main" id="{33FD0636-2CA2-4623-B19A-99A0B5831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115244" y="4427613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0675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1CBA0-6062-49BC-BCA1-4B387FDD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75" y="272921"/>
            <a:ext cx="9252154" cy="1223983"/>
          </a:xfrm>
        </p:spPr>
        <p:txBody>
          <a:bodyPr>
            <a:normAutofit/>
          </a:bodyPr>
          <a:lstStyle/>
          <a:p>
            <a:r>
              <a:rPr lang="en-US" sz="32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Precauciones</a:t>
            </a:r>
            <a:r>
              <a:rPr lang="en-U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la </a:t>
            </a:r>
            <a:r>
              <a:rPr lang="en-US" sz="32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Cadera</a:t>
            </a:r>
            <a:endParaRPr lang="en-CA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876095-7948-48ED-9951-D907F8E75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943" y="971333"/>
            <a:ext cx="11171381" cy="4915333"/>
          </a:xfrm>
        </p:spPr>
        <p:txBody>
          <a:bodyPr>
            <a:normAutofit/>
          </a:bodyPr>
          <a:lstStyle/>
          <a:p>
            <a:pPr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todos los pacientes van a tener precaución de cadera</a:t>
            </a:r>
          </a:p>
          <a:p>
            <a:pPr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a usted le dijeron que tiene precauciones de cadera, siga las precauciones </a:t>
            </a:r>
            <a:r>
              <a:rPr lang="en-US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semanas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no ser que le </a:t>
            </a:r>
            <a:r>
              <a:rPr lang="en-US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digan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 </a:t>
            </a:r>
            <a:r>
              <a:rPr lang="en-US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contrario</a:t>
            </a:r>
            <a:endParaRPr lang="en-US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Reglas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flexiones de cadera a más de 90 grados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movimientos extremos de la cadera más allá de lo normal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rotaciones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internas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externas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extremas</a:t>
            </a:r>
            <a:endParaRPr lang="en-US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girar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torcer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pierna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operada</a:t>
            </a:r>
            <a:endParaRPr lang="en-US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Usar almohadas para ayudar mantener un alineamiento neutral de cadera </a:t>
            </a:r>
            <a:r>
              <a:rPr lang="en-US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esté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acostado</a:t>
            </a:r>
            <a:endParaRPr lang="en-CA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B44442-3A2B-4B54-969B-9B9986015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551" y="4741648"/>
            <a:ext cx="5631726" cy="1773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5297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89AE-8544-498E-A6D0-869D41FC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6188190" cy="894734"/>
          </a:xfrm>
        </p:spPr>
        <p:txBody>
          <a:bodyPr>
            <a:normAutofit/>
          </a:bodyPr>
          <a:lstStyle/>
          <a:p>
            <a:r>
              <a:rPr lang="en-US" sz="32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Manejo</a:t>
            </a:r>
            <a:r>
              <a:rPr lang="en-U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Dolor</a:t>
            </a:r>
            <a:endParaRPr lang="en-CA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FCFE2-6C75-47BC-88D8-128E5C4EB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58" y="1791854"/>
            <a:ext cx="6795578" cy="378541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400" b="0" i="0" u="none" strike="noStrike" baseline="0" dirty="0">
                <a:solidFill>
                  <a:schemeClr val="bg1"/>
                </a:solidFill>
                <a:latin typeface="ArialMT"/>
              </a:rPr>
              <a:t>¡Espere tener dolor! Tener dolor es normal después de una cirugía de cadera o </a:t>
            </a:r>
            <a:r>
              <a:rPr lang="en-US" sz="2400" b="0" i="0" u="none" strike="noStrike" baseline="0" dirty="0" err="1">
                <a:solidFill>
                  <a:schemeClr val="bg1"/>
                </a:solidFill>
                <a:latin typeface="ArialMT"/>
              </a:rPr>
              <a:t>reemplazo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ArialMT"/>
              </a:rPr>
              <a:t> de </a:t>
            </a:r>
            <a:r>
              <a:rPr lang="en-US" sz="2400" b="0" i="0" u="none" strike="noStrike" baseline="0" dirty="0" err="1">
                <a:solidFill>
                  <a:schemeClr val="bg1"/>
                </a:solidFill>
                <a:latin typeface="ArialMT"/>
              </a:rPr>
              <a:t>rodilla</a:t>
            </a:r>
            <a:endParaRPr lang="en-US" sz="2400" b="0" i="0" u="none" strike="noStrike" baseline="0" dirty="0">
              <a:solidFill>
                <a:schemeClr val="bg1"/>
              </a:solidFill>
              <a:latin typeface="ArialMT"/>
            </a:endParaRPr>
          </a:p>
          <a:p>
            <a:pPr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400" b="0" i="0" u="none" strike="noStrike" baseline="0" dirty="0">
                <a:solidFill>
                  <a:schemeClr val="bg1"/>
                </a:solidFill>
                <a:latin typeface="ArialMT"/>
              </a:rPr>
              <a:t>Controlar bien el dolor es esencial para una buena recuperación</a:t>
            </a:r>
          </a:p>
          <a:p>
            <a:pPr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400" b="0" i="0" u="none" strike="noStrike" baseline="0" dirty="0">
                <a:solidFill>
                  <a:schemeClr val="bg1"/>
                </a:solidFill>
                <a:latin typeface="ArialMT"/>
              </a:rPr>
              <a:t>Las medicinas serán recetadas por su cirujano</a:t>
            </a:r>
          </a:p>
          <a:p>
            <a:pPr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400" b="0" i="0" u="none" strike="noStrike" baseline="0" dirty="0">
                <a:solidFill>
                  <a:schemeClr val="bg1"/>
                </a:solidFill>
                <a:latin typeface="ArialMT"/>
              </a:rPr>
              <a:t>Use hielo y elevación para alivio del dolor</a:t>
            </a:r>
          </a:p>
          <a:p>
            <a:pPr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400" b="0" i="0" u="none" strike="noStrike" baseline="0" dirty="0">
                <a:solidFill>
                  <a:schemeClr val="bg1"/>
                </a:solidFill>
                <a:latin typeface="ArialMT"/>
              </a:rPr>
              <a:t>Usted querrá incrementar sus actividades despacio sobre un periodo de tiempo</a:t>
            </a:r>
            <a:endParaRPr lang="en-CA" sz="2800" dirty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  <a:p>
            <a:endParaRPr lang="en-CA" dirty="0">
              <a:solidFill>
                <a:srgbClr val="FFFFFF"/>
              </a:solidFill>
            </a:endParaRPr>
          </a:p>
          <a:p>
            <a:endParaRPr lang="en-CA" dirty="0">
              <a:solidFill>
                <a:srgbClr val="FFFFFF"/>
              </a:solidFill>
            </a:endParaRPr>
          </a:p>
          <a:p>
            <a:endParaRPr lang="en-CA" dirty="0">
              <a:solidFill>
                <a:srgbClr val="FFFFFF"/>
              </a:solidFill>
            </a:endParaRPr>
          </a:p>
          <a:p>
            <a:endParaRPr lang="en-CA" dirty="0">
              <a:solidFill>
                <a:srgbClr val="FFFFFF"/>
              </a:solidFill>
            </a:endParaRPr>
          </a:p>
          <a:p>
            <a:endParaRPr lang="en-CA" dirty="0">
              <a:solidFill>
                <a:srgbClr val="FFFFFF"/>
              </a:solidFill>
            </a:endParaRPr>
          </a:p>
          <a:p>
            <a:endParaRPr lang="en-CA" dirty="0">
              <a:solidFill>
                <a:srgbClr val="FFFFFF"/>
              </a:solidFill>
            </a:endParaRPr>
          </a:p>
        </p:txBody>
      </p:sp>
      <p:pic>
        <p:nvPicPr>
          <p:cNvPr id="5" name="Picture 4" descr="A picture containing person, group&#10;&#10;Description automatically generated">
            <a:extLst>
              <a:ext uri="{FF2B5EF4-FFF2-40B4-BE49-F238E27FC236}">
                <a16:creationId xmlns:a16="http://schemas.microsoft.com/office/drawing/2014/main" id="{6C07EB66-1828-4943-840F-1B7CC491A9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9" r="35984" b="-1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69879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566C3-D2C8-4996-A93D-AA3D071E8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602" y="398357"/>
            <a:ext cx="3322912" cy="1641987"/>
          </a:xfrm>
        </p:spPr>
        <p:txBody>
          <a:bodyPr>
            <a:normAutofit/>
          </a:bodyPr>
          <a:lstStyle/>
          <a:p>
            <a:pPr algn="ctr"/>
            <a:r>
              <a:rPr lang="en-US" sz="32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Fisioterapia</a:t>
            </a:r>
            <a:r>
              <a:rPr lang="en-U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Hospital</a:t>
            </a:r>
            <a:br>
              <a:rPr lang="en-US" sz="1800" b="1" i="0" u="none" strike="noStrike" baseline="0" dirty="0">
                <a:solidFill>
                  <a:schemeClr val="bg1"/>
                </a:solidFill>
                <a:latin typeface="Arial-BoldMT"/>
              </a:rPr>
            </a:b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DBEDE-DF44-4E27-86FF-512E81899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2" y="1766456"/>
            <a:ext cx="4648981" cy="426027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0" i="0" u="none" strike="noStrike" baseline="0" dirty="0">
                <a:solidFill>
                  <a:schemeClr val="bg1"/>
                </a:solidFill>
                <a:latin typeface="ArialMT"/>
              </a:rPr>
              <a:t>Después de la cirugía, el equipo de fisioterapia le enseñarán cómo moverse y lo ayudaran con sus ejercicios post operatorios</a:t>
            </a:r>
          </a:p>
          <a:p>
            <a:pPr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0" i="0" u="none" strike="noStrike" baseline="0" dirty="0">
                <a:solidFill>
                  <a:schemeClr val="bg1"/>
                </a:solidFill>
                <a:latin typeface="ArialMT"/>
              </a:rPr>
              <a:t>Le van a enseñar en lo siguiente: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0" i="0" u="none" strike="noStrike" baseline="0" dirty="0">
                <a:solidFill>
                  <a:schemeClr val="bg1"/>
                </a:solidFill>
                <a:latin typeface="ArialMT"/>
              </a:rPr>
              <a:t>Cinco ejercicios de rodilla o cadera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b="0" i="0" u="none" strike="noStrike" baseline="0" dirty="0" err="1">
                <a:solidFill>
                  <a:schemeClr val="bg1"/>
                </a:solidFill>
                <a:latin typeface="ArialMT"/>
              </a:rPr>
              <a:t>Moverse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US" b="0" i="0" u="none" strike="noStrike" baseline="0" dirty="0" err="1">
                <a:solidFill>
                  <a:schemeClr val="bg1"/>
                </a:solidFill>
                <a:latin typeface="ArialMT"/>
              </a:rPr>
              <a:t>en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ArialMT"/>
              </a:rPr>
              <a:t> la </a:t>
            </a:r>
            <a:r>
              <a:rPr lang="en-US" b="0" i="0" u="none" strike="noStrike" baseline="0" dirty="0" err="1">
                <a:solidFill>
                  <a:schemeClr val="bg1"/>
                </a:solidFill>
                <a:latin typeface="ArialMT"/>
              </a:rPr>
              <a:t>cama</a:t>
            </a:r>
            <a:endParaRPr lang="en-US" b="0" i="0" u="none" strike="noStrike" baseline="0" dirty="0">
              <a:solidFill>
                <a:schemeClr val="bg1"/>
              </a:solidFill>
              <a:latin typeface="ArialMT"/>
            </a:endParaRP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0" i="0" u="none" strike="noStrike" baseline="0" dirty="0">
                <a:solidFill>
                  <a:schemeClr val="bg1"/>
                </a:solidFill>
                <a:latin typeface="ArialMT"/>
              </a:rPr>
              <a:t>Acostarse y levantarse de la cama, o sentarse y levantarse de una silla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0" i="0" u="none" strike="noStrike" baseline="0" dirty="0">
                <a:solidFill>
                  <a:schemeClr val="bg1"/>
                </a:solidFill>
                <a:latin typeface="ArialMT"/>
              </a:rPr>
              <a:t>Levantarse con un caminador o muletas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0" i="0" u="none" strike="noStrike" baseline="0" dirty="0">
                <a:solidFill>
                  <a:schemeClr val="bg1"/>
                </a:solidFill>
                <a:latin typeface="ArialMT"/>
              </a:rPr>
              <a:t>Subir o bajar escaleras (si son necesarias en la casa)</a:t>
            </a:r>
            <a:endParaRPr lang="en-CA" sz="1000" dirty="0">
              <a:solidFill>
                <a:schemeClr val="bg1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CA" sz="1100" dirty="0"/>
          </a:p>
        </p:txBody>
      </p:sp>
      <p:pic>
        <p:nvPicPr>
          <p:cNvPr id="6" name="Picture 5" descr="A group of people in a hospital&#10;&#10;Description automatically generated with low confidence">
            <a:extLst>
              <a:ext uri="{FF2B5EF4-FFF2-40B4-BE49-F238E27FC236}">
                <a16:creationId xmlns:a16="http://schemas.microsoft.com/office/drawing/2014/main" id="{92C2705F-B4AF-4D73-92BD-6E184C23B6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96"/>
          <a:stretch/>
        </p:blipFill>
        <p:spPr>
          <a:xfrm>
            <a:off x="5165064" y="509193"/>
            <a:ext cx="692475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7373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D30D0-E795-4F5E-B0B9-FE52D870C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468" y="346447"/>
            <a:ext cx="8022114" cy="8819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Fisioterapia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fuera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Hospital</a:t>
            </a:r>
            <a:br>
              <a:rPr lang="en-U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72224-A3AB-49EF-9C5D-772652514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6185" y="1955292"/>
            <a:ext cx="5278987" cy="2947415"/>
          </a:xfrm>
        </p:spPr>
        <p:txBody>
          <a:bodyPr>
            <a:normAutofit/>
          </a:bodyPr>
          <a:lstStyle/>
          <a:p>
            <a:pPr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Continuar con fisioterapia fuera del hospital es beneficioso para asegurarse que está progresando bien y para que le enseñen ejercicios que le ayudarán a fortalecerse</a:t>
            </a:r>
            <a:endParaRPr lang="en-C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99CF1E7-5AE8-4EB5-8419-413B637EB4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r="14498"/>
          <a:stretch/>
        </p:blipFill>
        <p:spPr>
          <a:xfrm>
            <a:off x="699917" y="1561454"/>
            <a:ext cx="5505360" cy="38760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0633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BAA89-E7AA-4C38-8257-3EA2BAC98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65" y="609601"/>
            <a:ext cx="10605016" cy="1400530"/>
          </a:xfrm>
        </p:spPr>
        <p:txBody>
          <a:bodyPr>
            <a:normAutofit/>
          </a:bodyPr>
          <a:lstStyle/>
          <a:p>
            <a:r>
              <a:rPr lang="es-E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Camino a casa después de su cirugía</a:t>
            </a:r>
            <a:endParaRPr lang="en-CA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72FAD-3D7F-4C96-9193-F75DA4E25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73" y="1309866"/>
            <a:ext cx="6668653" cy="5271519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2200" b="0" i="0" u="none" strike="noStrike" baseline="0" dirty="0" err="1">
                <a:solidFill>
                  <a:schemeClr val="bg1"/>
                </a:solidFill>
                <a:latin typeface="ArialMT"/>
              </a:rPr>
              <a:t>Transporte</a:t>
            </a:r>
            <a:endParaRPr lang="en-US" sz="2200" b="0" i="0" u="none" strike="noStrike" baseline="0" dirty="0">
              <a:solidFill>
                <a:schemeClr val="bg1"/>
              </a:solidFill>
              <a:latin typeface="ArialMT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200" b="0" i="0" u="none" strike="noStrike" baseline="0" dirty="0">
                <a:solidFill>
                  <a:schemeClr val="bg1"/>
                </a:solidFill>
                <a:latin typeface="ArialMT"/>
              </a:rPr>
              <a:t>Asegúrese de tener a alguien que lo lleve a su casa del hospital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200" b="0" i="0" u="none" strike="noStrike" baseline="0" dirty="0">
                <a:solidFill>
                  <a:schemeClr val="bg1"/>
                </a:solidFill>
                <a:latin typeface="ArialMT"/>
              </a:rPr>
              <a:t>No se le permitirá manejar por seis semanas después de la cirugía</a:t>
            </a:r>
          </a:p>
          <a:p>
            <a:pPr marL="0" indent="0" algn="l">
              <a:buNone/>
            </a:pPr>
            <a:r>
              <a:rPr lang="en-US" sz="2200" b="0" i="0" u="none" strike="noStrike" baseline="0" dirty="0" err="1">
                <a:solidFill>
                  <a:schemeClr val="bg1"/>
                </a:solidFill>
                <a:latin typeface="ArialMT"/>
              </a:rPr>
              <a:t>Llegando</a:t>
            </a:r>
            <a:r>
              <a:rPr lang="en-US" sz="2200" b="0" i="0" u="none" strike="noStrike" baseline="0" dirty="0">
                <a:solidFill>
                  <a:schemeClr val="bg1"/>
                </a:solidFill>
                <a:latin typeface="ArialMT"/>
              </a:rPr>
              <a:t> a casa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200" b="0" i="0" u="none" strike="noStrike" baseline="0" dirty="0">
                <a:solidFill>
                  <a:schemeClr val="bg1"/>
                </a:solidFill>
                <a:latin typeface="ArialMT"/>
              </a:rPr>
              <a:t>Use la entrada más accesible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200" b="0" i="0" u="none" strike="noStrike" baseline="0" dirty="0">
                <a:solidFill>
                  <a:schemeClr val="bg1"/>
                </a:solidFill>
                <a:latin typeface="ArialMT"/>
              </a:rPr>
              <a:t>Escoja la entrada con menos cantidad de escalas si es posible</a:t>
            </a:r>
          </a:p>
          <a:p>
            <a:pPr marL="0" indent="0" algn="l">
              <a:buNone/>
            </a:pPr>
            <a:r>
              <a:rPr lang="en-US" sz="2200" b="0" i="0" u="none" strike="noStrike" baseline="0" dirty="0" err="1">
                <a:solidFill>
                  <a:schemeClr val="bg1"/>
                </a:solidFill>
                <a:latin typeface="ArialMT"/>
              </a:rPr>
              <a:t>Habitación</a:t>
            </a:r>
            <a:r>
              <a:rPr lang="en-US" sz="2200" b="0" i="0" u="none" strike="noStrike" baseline="0" dirty="0">
                <a:solidFill>
                  <a:schemeClr val="bg1"/>
                </a:solidFill>
                <a:latin typeface="ArialMT"/>
              </a:rPr>
              <a:t> y </a:t>
            </a:r>
            <a:r>
              <a:rPr lang="en-US" sz="2200" b="0" i="0" u="none" strike="noStrike" baseline="0" dirty="0" err="1">
                <a:solidFill>
                  <a:schemeClr val="bg1"/>
                </a:solidFill>
                <a:latin typeface="ArialMT"/>
              </a:rPr>
              <a:t>Baño</a:t>
            </a:r>
            <a:endParaRPr lang="en-US" sz="2200" b="0" i="0" u="none" strike="noStrike" baseline="0" dirty="0">
              <a:solidFill>
                <a:schemeClr val="bg1"/>
              </a:solidFill>
              <a:latin typeface="ArialMT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200" b="0" i="0" u="none" strike="noStrike" baseline="0" dirty="0">
                <a:solidFill>
                  <a:schemeClr val="bg1"/>
                </a:solidFill>
                <a:latin typeface="ArialMT"/>
              </a:rPr>
              <a:t>Apenas entre a su casa, usted debería escoger quedarse en el piso principal hasta que se sienta más fuerte</a:t>
            </a:r>
            <a:endParaRPr lang="en-CA" sz="17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CA" sz="1400" dirty="0"/>
          </a:p>
        </p:txBody>
      </p:sp>
      <p:pic>
        <p:nvPicPr>
          <p:cNvPr id="6" name="Picture 5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B2EDD00A-4573-4A24-98BD-96184E1599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1012"/>
          <a:stretch/>
        </p:blipFill>
        <p:spPr>
          <a:xfrm>
            <a:off x="6991926" y="1944328"/>
            <a:ext cx="4971922" cy="3428990"/>
          </a:xfrm>
          <a:custGeom>
            <a:avLst/>
            <a:gdLst/>
            <a:ahLst/>
            <a:cxnLst/>
            <a:rect l="l" t="t" r="r" b="b"/>
            <a:pathLst>
              <a:path w="4971922" h="3429000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29000"/>
                </a:lnTo>
                <a:lnTo>
                  <a:pt x="0" y="3429000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7381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CEF82-1C53-4209-A98B-392673F5D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94" y="377958"/>
            <a:ext cx="9252154" cy="961315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Duración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6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Hospitalización</a:t>
            </a:r>
            <a:br>
              <a:rPr lang="en-US" sz="1800" b="1" i="0" u="none" strike="noStrike" baseline="0" dirty="0">
                <a:latin typeface="Arial-BoldMT"/>
              </a:rPr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76095-F272-4011-BFDA-15DEACB73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1" y="1339273"/>
            <a:ext cx="5451627" cy="4970464"/>
          </a:xfrm>
        </p:spPr>
        <p:txBody>
          <a:bodyPr>
            <a:normAutofit fontScale="92500"/>
          </a:bodyPr>
          <a:lstStyle/>
          <a:p>
            <a:pPr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duración de estadía en el hospital dependerá de cada individuo</a:t>
            </a:r>
          </a:p>
          <a:p>
            <a:pPr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Espere ser enviado a casa tan temprano como al </a:t>
            </a:r>
            <a:r>
              <a:rPr lang="es-ES" sz="2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s-E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siguiente</a:t>
            </a:r>
          </a:p>
          <a:p>
            <a:pPr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posible quedarse más tiempo si no cumple los requerimientos para irse a 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</a:t>
            </a:r>
          </a:p>
          <a:p>
            <a:pPr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que pueden afectar que le den de alta incluyen: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16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disminuido de movilidad pre operatorio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</a:t>
            </a:r>
            <a:r>
              <a:rPr lang="en-US" sz="16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medicos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16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 con control de dolor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</a:t>
            </a:r>
            <a:r>
              <a:rPr lang="en-US" sz="16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disminuido</a:t>
            </a:r>
            <a:r>
              <a:rPr lang="en-US" sz="16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movilidad</a:t>
            </a:r>
            <a:endParaRPr lang="en-US" sz="1600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person, standing, indoor, posing&#10;&#10;Description automatically generated">
            <a:extLst>
              <a:ext uri="{FF2B5EF4-FFF2-40B4-BE49-F238E27FC236}">
                <a16:creationId xmlns:a16="http://schemas.microsoft.com/office/drawing/2014/main" id="{E2EF6A5A-E218-423F-9024-3538813E6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80" y="1657359"/>
            <a:ext cx="5451627" cy="37479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1382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2B508-4CC2-4F89-9B0F-91E8BEA80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42" y="452718"/>
            <a:ext cx="11500701" cy="1400530"/>
          </a:xfrm>
        </p:spPr>
        <p:txBody>
          <a:bodyPr/>
          <a:lstStyle/>
          <a:p>
            <a:pPr algn="ctr"/>
            <a:r>
              <a:rPr lang="es-ES" sz="3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¡</a:t>
            </a:r>
            <a:r>
              <a:rPr lang="es-E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Suerte con su proceso de reemplazo </a:t>
            </a:r>
            <a:br>
              <a:rPr lang="es-E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rodilla o cadera!</a:t>
            </a:r>
            <a:endParaRPr lang="en-CA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group of people raising their hands&#10;&#10;Description automatically generated with medium confidence">
            <a:extLst>
              <a:ext uri="{FF2B5EF4-FFF2-40B4-BE49-F238E27FC236}">
                <a16:creationId xmlns:a16="http://schemas.microsoft.com/office/drawing/2014/main" id="{6C93ED33-B180-43EF-9224-E7BF0B832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594" y="1928482"/>
            <a:ext cx="6264812" cy="469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9F34-11C5-4A36-AFB3-06A0616ED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3" y="362241"/>
            <a:ext cx="6667811" cy="672906"/>
          </a:xfrm>
        </p:spPr>
        <p:txBody>
          <a:bodyPr>
            <a:normAutofit/>
          </a:bodyPr>
          <a:lstStyle/>
          <a:p>
            <a:r>
              <a:rPr lang="es-E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Apoyo para la Casa</a:t>
            </a:r>
            <a:endParaRPr lang="en-CA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B634D-AC7D-4EA8-895C-94718F2DE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93" y="1781823"/>
            <a:ext cx="6188189" cy="44804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ClrTx/>
              <a:buFont typeface="Wingdings" panose="05000000000000000000" pitchFamily="2" charset="2"/>
              <a:buChar char="§"/>
            </a:pPr>
            <a:r>
              <a:rPr lang="es-ES" sz="2400" b="0" i="0" u="none" strike="noStrike" baseline="0" dirty="0">
                <a:solidFill>
                  <a:schemeClr val="bg1"/>
                </a:solidFill>
                <a:latin typeface="ArialMT"/>
              </a:rPr>
              <a:t>Las siguientes son las áreas en las cuales la persona puede necesitar ayuda después de la cirugía al llegar a casa.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i="0" u="none" strike="noStrike" baseline="0" dirty="0" err="1">
                <a:solidFill>
                  <a:schemeClr val="bg1"/>
                </a:solidFill>
                <a:latin typeface="ArialMT"/>
              </a:rPr>
              <a:t>Preparando</a:t>
            </a:r>
            <a:r>
              <a:rPr lang="en-US" sz="2000" b="0" i="0" u="none" strike="noStrike" baseline="0" dirty="0">
                <a:solidFill>
                  <a:schemeClr val="bg1"/>
                </a:solidFill>
                <a:latin typeface="ArialMT"/>
              </a:rPr>
              <a:t> las </a:t>
            </a:r>
            <a:r>
              <a:rPr lang="en-US" sz="2000" b="0" i="0" u="none" strike="noStrike" baseline="0" dirty="0" err="1">
                <a:solidFill>
                  <a:schemeClr val="bg1"/>
                </a:solidFill>
                <a:latin typeface="ArialMT"/>
              </a:rPr>
              <a:t>comidas</a:t>
            </a:r>
            <a:endParaRPr lang="en-US" sz="2000" b="0" i="0" u="none" strike="noStrike" baseline="0" dirty="0">
              <a:solidFill>
                <a:schemeClr val="bg1"/>
              </a:solidFill>
              <a:latin typeface="ArialMT"/>
            </a:endParaRP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i="0" u="none" strike="noStrike" baseline="0" dirty="0" err="1">
                <a:solidFill>
                  <a:schemeClr val="bg1"/>
                </a:solidFill>
                <a:latin typeface="ArialMT"/>
              </a:rPr>
              <a:t>Comprando</a:t>
            </a:r>
            <a:r>
              <a:rPr lang="en-US" sz="2000" b="0" i="0" u="none" strike="noStrike" baseline="0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US" sz="2000" b="0" i="0" u="none" strike="noStrike" baseline="0" dirty="0" err="1">
                <a:solidFill>
                  <a:schemeClr val="bg1"/>
                </a:solidFill>
                <a:latin typeface="ArialMT"/>
              </a:rPr>
              <a:t>viveres</a:t>
            </a:r>
            <a:endParaRPr lang="en-US" sz="2000" b="0" i="0" u="none" strike="noStrike" baseline="0" dirty="0">
              <a:solidFill>
                <a:schemeClr val="bg1"/>
              </a:solidFill>
              <a:latin typeface="ArialMT"/>
            </a:endParaRP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s-ES" sz="2000" b="0" i="0" u="none" strike="noStrike" baseline="0" dirty="0">
                <a:solidFill>
                  <a:schemeClr val="bg1"/>
                </a:solidFill>
                <a:latin typeface="ArialMT"/>
              </a:rPr>
              <a:t>Ayuda al vestirse o bañarse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i="0" u="none" strike="noStrike" baseline="0" dirty="0" err="1">
                <a:solidFill>
                  <a:schemeClr val="bg1"/>
                </a:solidFill>
                <a:latin typeface="ArialMT"/>
              </a:rPr>
              <a:t>Conducir</a:t>
            </a:r>
            <a:r>
              <a:rPr lang="en-US" sz="2000" b="0" i="0" u="none" strike="noStrike" baseline="0" dirty="0">
                <a:solidFill>
                  <a:schemeClr val="bg1"/>
                </a:solidFill>
                <a:latin typeface="ArialMT"/>
              </a:rPr>
              <a:t> a las </a:t>
            </a:r>
            <a:r>
              <a:rPr lang="en-US" sz="2000" b="0" i="0" u="none" strike="noStrike" baseline="0" dirty="0" err="1">
                <a:solidFill>
                  <a:schemeClr val="bg1"/>
                </a:solidFill>
                <a:latin typeface="ArialMT"/>
              </a:rPr>
              <a:t>consultas</a:t>
            </a:r>
            <a:endParaRPr lang="en-US" sz="2000" b="0" i="0" u="none" strike="noStrike" baseline="0" dirty="0">
              <a:solidFill>
                <a:schemeClr val="bg1"/>
              </a:solidFill>
              <a:latin typeface="ArialMT"/>
            </a:endParaRP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000" b="0" i="0" u="none" strike="noStrike" baseline="0" dirty="0" err="1">
                <a:solidFill>
                  <a:schemeClr val="bg1"/>
                </a:solidFill>
                <a:latin typeface="ArialMT"/>
              </a:rPr>
              <a:t>Limpiando</a:t>
            </a:r>
            <a:r>
              <a:rPr lang="en-US" sz="2000" b="0" i="0" u="none" strike="noStrike" baseline="0" dirty="0">
                <a:solidFill>
                  <a:schemeClr val="bg1"/>
                </a:solidFill>
                <a:latin typeface="ArialMT"/>
              </a:rPr>
              <a:t> la casa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s-ES" sz="2000" b="0" i="0" u="none" strike="noStrike" baseline="0" dirty="0">
                <a:solidFill>
                  <a:schemeClr val="bg1"/>
                </a:solidFill>
                <a:latin typeface="ArialMT"/>
              </a:rPr>
              <a:t>Conducir NO está permitido en las primeras 6 semanas después de la cirugía</a:t>
            </a:r>
            <a:endParaRPr lang="en-CA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5" descr="A picture containing person, person, indoor&#10;&#10;Description automatically generated">
            <a:extLst>
              <a:ext uri="{FF2B5EF4-FFF2-40B4-BE49-F238E27FC236}">
                <a16:creationId xmlns:a16="http://schemas.microsoft.com/office/drawing/2014/main" id="{642A84FB-D904-BF67-C48F-A49187705F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8" r="34717" b="-1"/>
          <a:stretch/>
        </p:blipFill>
        <p:spPr>
          <a:xfrm>
            <a:off x="7372654" y="698694"/>
            <a:ext cx="3933832" cy="5435602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  <a:solidFill>
            <a:schemeClr val="accent1"/>
          </a:solidFill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676081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4E382-23A5-4829-AB87-BFC306BDC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645" y="571500"/>
            <a:ext cx="4731680" cy="16759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 Necesario para Después de la Cirugía</a:t>
            </a:r>
            <a:endParaRPr lang="en-CA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93E88-20FE-47B2-B37E-5520726C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03" y="2466550"/>
            <a:ext cx="5103000" cy="3296075"/>
          </a:xfrm>
        </p:spPr>
        <p:txBody>
          <a:bodyPr>
            <a:normAutofit/>
          </a:bodyPr>
          <a:lstStyle/>
          <a:p>
            <a:pPr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ayudarle a caminar después de la cirugía, usted necesitará de un </a:t>
            </a:r>
            <a:r>
              <a:rPr lang="en-US" sz="2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caminador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muletas</a:t>
            </a:r>
          </a:p>
          <a:p>
            <a:pPr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usted no puede obtener el equipo necesario listo para antes de su cirugía, 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Walk le </a:t>
            </a:r>
            <a:r>
              <a:rPr lang="en-US" sz="2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brindara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ayuda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2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caminar</a:t>
            </a:r>
            <a:endParaRPr lang="en-C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08B997-959F-4301-8F6C-1D9F41DFAE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18865"/>
          <a:stretch/>
        </p:blipFill>
        <p:spPr>
          <a:xfrm>
            <a:off x="8115707" y="231562"/>
            <a:ext cx="3834087" cy="31106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44B792-D74F-46D6-9542-7037095919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177" r="3" b="39220"/>
          <a:stretch/>
        </p:blipFill>
        <p:spPr>
          <a:xfrm>
            <a:off x="5581481" y="898243"/>
            <a:ext cx="3325731" cy="26984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4C4A7C-FDED-4A45-B8F4-6A6C845737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" b="18872"/>
          <a:stretch/>
        </p:blipFill>
        <p:spPr>
          <a:xfrm>
            <a:off x="5765763" y="3800476"/>
            <a:ext cx="3404545" cy="27621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BBB3B5-22B6-4837-8290-1C8A09BD5E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213" r="-4" b="7645"/>
          <a:stretch/>
        </p:blipFill>
        <p:spPr>
          <a:xfrm>
            <a:off x="8722930" y="3429000"/>
            <a:ext cx="3226864" cy="26182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4586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A09AD-34A5-443D-B92A-1A53F8D78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18" y="584605"/>
            <a:ext cx="5756555" cy="16759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en-U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medir</a:t>
            </a:r>
            <a:r>
              <a:rPr lang="en-U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sus muletas</a:t>
            </a:r>
            <a:endParaRPr lang="en-CA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F8AE0-F3DF-491F-951C-2266B65BF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630" y="1879656"/>
            <a:ext cx="4779569" cy="3763855"/>
          </a:xfrm>
        </p:spPr>
        <p:txBody>
          <a:bodyPr>
            <a:normAutofit/>
          </a:bodyPr>
          <a:lstStyle/>
          <a:p>
            <a:pPr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 de 2 a 3 dedos deben haber entre la muleta y su sobaco</a:t>
            </a:r>
          </a:p>
          <a:p>
            <a:pPr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agarradera de la muleta debe quedar al alto de su muñeca</a:t>
            </a:r>
            <a:endParaRPr lang="en-C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person, indoor, floor&#10;&#10;Description automatically generated">
            <a:extLst>
              <a:ext uri="{FF2B5EF4-FFF2-40B4-BE49-F238E27FC236}">
                <a16:creationId xmlns:a16="http://schemas.microsoft.com/office/drawing/2014/main" id="{60D77D2D-7C0D-4F7B-AE23-73D6449CAD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372"/>
          <a:stretch/>
        </p:blipFill>
        <p:spPr>
          <a:xfrm>
            <a:off x="5950947" y="399877"/>
            <a:ext cx="2939840" cy="48627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FADAC01-C136-4B16-96AB-5FCEBE197A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1" r="33377" b="-2"/>
          <a:stretch/>
        </p:blipFill>
        <p:spPr>
          <a:xfrm>
            <a:off x="8890787" y="1671974"/>
            <a:ext cx="2939840" cy="48627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0177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D0C5B-27F2-47A1-AC57-3706EDED7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112" y="481669"/>
            <a:ext cx="3473306" cy="2455619"/>
          </a:xfrm>
        </p:spPr>
        <p:txBody>
          <a:bodyPr>
            <a:normAutofit/>
          </a:bodyPr>
          <a:lstStyle/>
          <a:p>
            <a:pPr algn="ctr"/>
            <a:r>
              <a:rPr lang="en-US" sz="3600" b="1" i="0" u="none" strike="noStrike" baseline="0" dirty="0" err="1">
                <a:solidFill>
                  <a:schemeClr val="bg1"/>
                </a:solidFill>
                <a:latin typeface="Arial-BoldMT"/>
              </a:rPr>
              <a:t>Aprendiendo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Arial-BoldMT"/>
              </a:rPr>
              <a:t> a usar muletas</a:t>
            </a:r>
            <a:endParaRPr lang="en-CA" sz="6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A234D-887B-4B9D-B2C5-5F4AFF1BC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743" y="1884218"/>
            <a:ext cx="6221848" cy="4156364"/>
          </a:xfrm>
        </p:spPr>
        <p:txBody>
          <a:bodyPr>
            <a:normAutofit fontScale="92500" lnSpcReduction="10000"/>
          </a:bodyPr>
          <a:lstStyle/>
          <a:p>
            <a:pPr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Coloque sus pies entre las dos muletas mientras sostiene las muletas a cada </a:t>
            </a:r>
            <a:r>
              <a:rPr lang="en-US" sz="2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lado</a:t>
            </a:r>
            <a:endParaRPr lang="en-US" sz="2400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Mueva ambas muletas hacia adelante</a:t>
            </a:r>
          </a:p>
          <a:p>
            <a:pPr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Coloque su pie operado a mitad de camino entre las muletas</a:t>
            </a:r>
          </a:p>
          <a:p>
            <a:pPr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Apoye hacia abajo con sus manos en las manillas de las muletas mientras da un paso hacia adelante con su pierna no operada hasta que se encuentre con su </a:t>
            </a:r>
            <a:r>
              <a:rPr lang="en-US" sz="2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pierna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operada</a:t>
            </a:r>
            <a:endParaRPr lang="en-US" sz="2400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Repita este procedimiento una y otra vez</a:t>
            </a:r>
            <a:endParaRPr lang="en-CA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person, floor, indoor, standing&#10;&#10;Description automatically generated">
            <a:extLst>
              <a:ext uri="{FF2B5EF4-FFF2-40B4-BE49-F238E27FC236}">
                <a16:creationId xmlns:a16="http://schemas.microsoft.com/office/drawing/2014/main" id="{8DFF58AC-02BB-47BC-A153-7C397F8C1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316" y="194741"/>
            <a:ext cx="1585242" cy="32342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1" name="Picture 10" descr="A picture containing person, indoor, standing, posing&#10;&#10;Description automatically generated">
            <a:extLst>
              <a:ext uri="{FF2B5EF4-FFF2-40B4-BE49-F238E27FC236}">
                <a16:creationId xmlns:a16="http://schemas.microsoft.com/office/drawing/2014/main" id="{4009CB72-F59B-47B8-84B1-161F3720A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882" y="3510645"/>
            <a:ext cx="1976339" cy="322651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9" name="Picture 8" descr="A picture containing skiing, person, person, posing&#10;&#10;Description automatically generated">
            <a:extLst>
              <a:ext uri="{FF2B5EF4-FFF2-40B4-BE49-F238E27FC236}">
                <a16:creationId xmlns:a16="http://schemas.microsoft.com/office/drawing/2014/main" id="{6425EF62-2820-444F-A9F4-D0BBC4C8E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822" y="3531006"/>
            <a:ext cx="1940231" cy="32342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3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id="{89699B39-A601-48A5-8C91-3913DBD4A9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882" y="181825"/>
            <a:ext cx="1940231" cy="323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93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FCC7A-EBB0-4DD4-BFC7-394285A0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19" y="600366"/>
            <a:ext cx="7386708" cy="820993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ajustar/medir su caminador</a:t>
            </a:r>
            <a:br>
              <a:rPr lang="es-ES" sz="1800" b="0" i="0" u="none" strike="noStrike" baseline="0" dirty="0">
                <a:latin typeface="ArialMT"/>
              </a:rPr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0163A-D959-4D47-B5C2-7B77F3486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229" y="2780147"/>
            <a:ext cx="6298044" cy="15424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800" b="0" i="0" u="none" strike="noStrike" baseline="0" dirty="0">
                <a:solidFill>
                  <a:schemeClr val="bg1"/>
                </a:solidFill>
                <a:latin typeface="ArialMT"/>
              </a:rPr>
              <a:t>La manilla del caminador debe estar a la altura de la muñeca</a:t>
            </a:r>
            <a:r>
              <a:rPr lang="en-CA" sz="2800" dirty="0">
                <a:solidFill>
                  <a:schemeClr val="bg1"/>
                </a:solidFill>
              </a:rPr>
              <a:t>r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sz="2800" dirty="0"/>
          </a:p>
        </p:txBody>
      </p: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251C7578-86DF-42A1-9836-2EAB8C84AC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2" r="8653"/>
          <a:stretch/>
        </p:blipFill>
        <p:spPr>
          <a:xfrm>
            <a:off x="7638473" y="1421359"/>
            <a:ext cx="3836450" cy="47243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997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850AE-9970-4DE9-B416-922EABE5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01" y="892885"/>
            <a:ext cx="3314208" cy="1838131"/>
          </a:xfrm>
        </p:spPr>
        <p:txBody>
          <a:bodyPr>
            <a:normAutofit/>
          </a:bodyPr>
          <a:lstStyle/>
          <a:p>
            <a:pPr algn="ctr"/>
            <a:r>
              <a:rPr lang="es-E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Aprendiendo a usar un caminador</a:t>
            </a:r>
            <a:endParaRPr lang="en-CA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A2466-9DD7-4B31-B02A-977DB9975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25" y="3935312"/>
            <a:ext cx="11183588" cy="2611694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0" i="0" u="none" strike="noStrike" baseline="0" dirty="0">
                <a:solidFill>
                  <a:schemeClr val="bg1"/>
                </a:solidFill>
                <a:latin typeface="ArialMT"/>
              </a:rPr>
              <a:t>Posicione sus pies en la parte trasera del caminador, los dedos de los pies deben estar justo después de la dos patas del caminador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0" i="0" u="none" strike="noStrike" baseline="0" dirty="0">
                <a:solidFill>
                  <a:schemeClr val="bg1"/>
                </a:solidFill>
                <a:latin typeface="ArialMT"/>
              </a:rPr>
              <a:t>De un paso hasta la mitad del caminador con su pierna operada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0" i="0" u="none" strike="noStrike" baseline="0" dirty="0">
                <a:solidFill>
                  <a:schemeClr val="bg1"/>
                </a:solidFill>
                <a:latin typeface="ArialMT"/>
              </a:rPr>
              <a:t>Apóyese con sus manos en el caminador mientras da un paso hacia adelante con su pierna no operada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b="0" i="0" u="none" strike="noStrike" baseline="0" dirty="0">
                <a:solidFill>
                  <a:schemeClr val="bg1"/>
                </a:solidFill>
                <a:latin typeface="ArialMT"/>
              </a:rPr>
              <a:t>Repita este procedimiento una y otra vez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person, indoor, floor, standing&#10;&#10;Description automatically generated">
            <a:extLst>
              <a:ext uri="{FF2B5EF4-FFF2-40B4-BE49-F238E27FC236}">
                <a16:creationId xmlns:a16="http://schemas.microsoft.com/office/drawing/2014/main" id="{72350D52-69E5-4137-9FB3-7830F903E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962" y="291439"/>
            <a:ext cx="2261776" cy="32437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9" name="Picture 8" descr="A picture containing floor, indoor, person, chair&#10;&#10;Description automatically generated">
            <a:extLst>
              <a:ext uri="{FF2B5EF4-FFF2-40B4-BE49-F238E27FC236}">
                <a16:creationId xmlns:a16="http://schemas.microsoft.com/office/drawing/2014/main" id="{D4717DB8-2EF3-4C14-A20E-9D8B17D1F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472" y="291439"/>
            <a:ext cx="2271427" cy="32437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5" name="Picture 4" descr="A picture containing person, indoor, exercise device&#10;&#10;Description automatically generated">
            <a:extLst>
              <a:ext uri="{FF2B5EF4-FFF2-40B4-BE49-F238E27FC236}">
                <a16:creationId xmlns:a16="http://schemas.microsoft.com/office/drawing/2014/main" id="{EC670949-112A-4D13-8600-4AAE8CD18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77" y="291439"/>
            <a:ext cx="2494542" cy="32437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4491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1A58-3817-45C9-B722-80AE39791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30" y="609601"/>
            <a:ext cx="6590710" cy="140053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ES" sz="32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 Necesario para Después de la Cirugía</a:t>
            </a:r>
            <a:endParaRPr lang="en-CA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E93932-3067-4C56-93D1-2A30D8760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052918"/>
            <a:ext cx="659071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ClrTx/>
              <a:buFont typeface="Wingdings" panose="05000000000000000000" pitchFamily="2" charset="2"/>
              <a:buChar char="§"/>
            </a:pPr>
            <a:r>
              <a:rPr lang="es-ES" sz="3200" b="0" i="0" u="none" strike="noStrike" baseline="0" dirty="0">
                <a:solidFill>
                  <a:schemeClr val="bg1"/>
                </a:solidFill>
                <a:latin typeface="ArialMT"/>
              </a:rPr>
              <a:t>Algunas personas podrían necesitar un asiento elevado para el sanitario</a:t>
            </a:r>
          </a:p>
          <a:p>
            <a:pPr algn="l">
              <a:buClrTx/>
              <a:buFont typeface="Wingdings" panose="05000000000000000000" pitchFamily="2" charset="2"/>
              <a:buChar char="§"/>
            </a:pPr>
            <a:r>
              <a:rPr lang="es-ES" sz="3200" b="0" i="0" u="none" strike="noStrike" baseline="0" dirty="0">
                <a:solidFill>
                  <a:schemeClr val="bg1"/>
                </a:solidFill>
                <a:latin typeface="ArialMT"/>
              </a:rPr>
              <a:t>Una silla de baño también puede ayudar para tomar una ducha o baño dependiendo de la distribución de su casa.</a:t>
            </a:r>
            <a:endParaRPr lang="en-CA" sz="3600" dirty="0">
              <a:solidFill>
                <a:schemeClr val="bg1"/>
              </a:solidFill>
            </a:endParaRPr>
          </a:p>
        </p:txBody>
      </p:sp>
      <p:pic>
        <p:nvPicPr>
          <p:cNvPr id="3" name="Picture 3" descr="A picture containing furniture, seat, chair&#10;&#10;Description automatically generated">
            <a:extLst>
              <a:ext uri="{FF2B5EF4-FFF2-40B4-BE49-F238E27FC236}">
                <a16:creationId xmlns:a16="http://schemas.microsoft.com/office/drawing/2014/main" id="{70465D3B-3767-C861-CC6C-67E100238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739" y="463728"/>
            <a:ext cx="2624225" cy="26833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Picture 4" descr="A picture containing furniture, seat, stool&#10;&#10;Description automatically generated">
            <a:extLst>
              <a:ext uri="{FF2B5EF4-FFF2-40B4-BE49-F238E27FC236}">
                <a16:creationId xmlns:a16="http://schemas.microsoft.com/office/drawing/2014/main" id="{2033072A-5377-419A-DD86-871966D2F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854" y="3710942"/>
            <a:ext cx="2637874" cy="272142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698614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4163</TotalTime>
  <Words>1607</Words>
  <Application>Microsoft Office PowerPoint</Application>
  <PresentationFormat>Widescreen</PresentationFormat>
  <Paragraphs>164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Arial-BoldMT</vt:lpstr>
      <vt:lpstr>ArialMT</vt:lpstr>
      <vt:lpstr>Century Gothic</vt:lpstr>
      <vt:lpstr>Wingdings</vt:lpstr>
      <vt:lpstr>Wingdings 3</vt:lpstr>
      <vt:lpstr>Ion</vt:lpstr>
      <vt:lpstr>QUE ESPERAR DURANTE SU VIAJE DE REEMPLAZO TOTAL  DE CADERA OR RODILLA</vt:lpstr>
      <vt:lpstr>Sistemas de Apoyo para la Casa</vt:lpstr>
      <vt:lpstr>Sistemas de Apoyo para la Casa</vt:lpstr>
      <vt:lpstr>Equipo Necesario para Después de la Cirugía</vt:lpstr>
      <vt:lpstr>Cómo medir sus muletas</vt:lpstr>
      <vt:lpstr>Aprendiendo a usar muletas</vt:lpstr>
      <vt:lpstr>Cómo ajustar/medir su caminador </vt:lpstr>
      <vt:lpstr>Aprendiendo a usar un caminador</vt:lpstr>
      <vt:lpstr>Equipo Necesario para Después de la Cirugía</vt:lpstr>
      <vt:lpstr>Equipo Necesario para Después de la Cirugía</vt:lpstr>
      <vt:lpstr>PowerPoint Presentation</vt:lpstr>
      <vt:lpstr>Como subir escaleras después de la cirugía </vt:lpstr>
      <vt:lpstr>Como bajar escaleras</vt:lpstr>
      <vt:lpstr>Ejercicios post operatorios</vt:lpstr>
      <vt:lpstr>Ejercicios Post Operatorios #1 Flexiones de tobillo</vt:lpstr>
      <vt:lpstr>Ejercicio Post Operatorio #2 Estiramientos de pantorrilla</vt:lpstr>
      <vt:lpstr>Ejercicio Post Operatorio #3 Contracciones del muslo (músculo quadricep)</vt:lpstr>
      <vt:lpstr>Post Operative Exercise #4</vt:lpstr>
      <vt:lpstr>Ejercicio Post Operatorio #5 Flexiones de Rodilla y Cadera</vt:lpstr>
      <vt:lpstr>Elevación y Hielo</vt:lpstr>
      <vt:lpstr>Posiciones de Reposo después de la Cirugía</vt:lpstr>
      <vt:lpstr>Precauciones para la Cadera</vt:lpstr>
      <vt:lpstr>Manejo de Dolor</vt:lpstr>
      <vt:lpstr>Fisioterapia en el Hospital </vt:lpstr>
      <vt:lpstr>Fisioterapia fuera del Hospital </vt:lpstr>
      <vt:lpstr>Camino a casa después de su cirugía</vt:lpstr>
      <vt:lpstr>Duración de Hospitalización </vt:lpstr>
      <vt:lpstr>¡Suerte con su proceso de reemplazo  de rodilla o cadera!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jaeger</dc:creator>
  <cp:lastModifiedBy>Anna Hales</cp:lastModifiedBy>
  <cp:revision>115</cp:revision>
  <dcterms:created xsi:type="dcterms:W3CDTF">2022-04-20T21:08:02Z</dcterms:created>
  <dcterms:modified xsi:type="dcterms:W3CDTF">2022-10-10T17:34:45Z</dcterms:modified>
</cp:coreProperties>
</file>